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embeddedFontLst>
    <p:embeddedFont>
      <p:font typeface="Oswald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7312EA0-BA6C-4073-B1CF-05E8B66755E4}">
  <a:tblStyle styleId="{47312EA0-BA6C-4073-B1CF-05E8B66755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ed75ccf_0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ca4cc82c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6ca4cc82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6ca4cc82c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6ca4cc82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ed75ccf_0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ca4cc82c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ca4cc82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ca4cc82c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ca4cc82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8e41b16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8e41b1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8e41b16c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8e41b16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e41b16c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e41b16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56ca4cc82c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56ca4cc82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ca4cc82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6ca4cc8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61c411d_0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61c411d_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ed75ccf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ca4cc82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ca4cc8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6ca4cc82c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6ca4cc8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6ca4cc82c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6ca4cc82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39A6DE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776975" y="665975"/>
            <a:ext cx="6255300" cy="540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774E9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38200" y="3482725"/>
            <a:ext cx="43329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74E92"/>
              </a:buClr>
              <a:buSzPts val="4800"/>
              <a:buNone/>
              <a:defRPr sz="4800">
                <a:solidFill>
                  <a:srgbClr val="774E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838200" y="5082150"/>
            <a:ext cx="43329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39A6DE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10450" y="2730000"/>
            <a:ext cx="60933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Font typeface="Oswald"/>
              <a:buChar char="◇"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○"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■"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●"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○"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■"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●"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○"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■"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5374772" y="843525"/>
            <a:ext cx="2963200" cy="2740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Arial"/>
              </a:rPr>
              <a:t>”</a:t>
            </a:r>
          </a:p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7250" y="1600200"/>
            <a:ext cx="7489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◇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827250" y="1600200"/>
            <a:ext cx="3606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◇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650826" y="1600200"/>
            <a:ext cx="3606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◇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27250" y="1600200"/>
            <a:ext cx="2493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◇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3448447" y="1600200"/>
            <a:ext cx="2493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◇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3" name="Google Shape;33;p7"/>
          <p:cNvSpPr txBox="1"/>
          <p:nvPr>
            <p:ph idx="3" type="body"/>
          </p:nvPr>
        </p:nvSpPr>
        <p:spPr>
          <a:xfrm>
            <a:off x="6069645" y="1600200"/>
            <a:ext cx="2493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◇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774E9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rgbClr val="39A6DE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39A6DE"/>
              </a:buClr>
              <a:buSzPts val="1800"/>
              <a:buFont typeface="Oswald"/>
              <a:buNone/>
              <a:defRPr sz="180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9A6DE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>
                <a:solidFill>
                  <a:srgbClr val="39A6DE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>
                <a:solidFill>
                  <a:srgbClr val="39A6DE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>
                <a:solidFill>
                  <a:srgbClr val="39A6DE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>
                <a:solidFill>
                  <a:srgbClr val="39A6DE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>
                <a:solidFill>
                  <a:srgbClr val="39A6DE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>
                <a:solidFill>
                  <a:srgbClr val="39A6DE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>
                <a:solidFill>
                  <a:srgbClr val="39A6DE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>
                <a:solidFill>
                  <a:srgbClr val="39A6DE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DB2F6B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9BDED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73763">
                  <a:alpha val="0"/>
                </a:srgbClr>
              </a:gs>
              <a:gs pos="100000">
                <a:srgbClr val="010B15">
                  <a:alpha val="2823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827250" y="1600200"/>
            <a:ext cx="7489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◇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.generalassemb.ly/PaulSchimek/disast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ctrTitle"/>
          </p:nvPr>
        </p:nvSpPr>
        <p:spPr>
          <a:xfrm>
            <a:off x="776975" y="665975"/>
            <a:ext cx="6255300" cy="54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Twitter Dashboard for Disaster Events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A1F2"/>
                </a:solidFill>
              </a:rPr>
              <a:t>MODEL WORKFLOW</a:t>
            </a:r>
            <a:endParaRPr>
              <a:solidFill>
                <a:srgbClr val="1DA1F2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903450" y="2698050"/>
            <a:ext cx="2522700" cy="1766700"/>
          </a:xfrm>
          <a:prstGeom prst="homePlate">
            <a:avLst>
              <a:gd fmla="val 30129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TOKENIZE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3167294" y="2698050"/>
            <a:ext cx="2571300" cy="1766700"/>
          </a:xfrm>
          <a:prstGeom prst="chevron">
            <a:avLst>
              <a:gd fmla="val 29853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VECTORIZE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5479649" y="2698050"/>
            <a:ext cx="2571300" cy="1766700"/>
          </a:xfrm>
          <a:prstGeom prst="chevron">
            <a:avLst>
              <a:gd fmla="val 29853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351625" y="420200"/>
            <a:ext cx="33717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</a:rPr>
              <a:t>Models</a:t>
            </a:r>
            <a:endParaRPr sz="3600">
              <a:solidFill>
                <a:srgbClr val="39A6DE"/>
              </a:solidFill>
            </a:endParaRPr>
          </a:p>
        </p:txBody>
      </p:sp>
      <p:graphicFrame>
        <p:nvGraphicFramePr>
          <p:cNvPr id="131" name="Google Shape;131;p21"/>
          <p:cNvGraphicFramePr/>
          <p:nvPr/>
        </p:nvGraphicFramePr>
        <p:xfrm>
          <a:off x="1328100" y="164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{47312EA0-BA6C-4073-B1CF-05E8B66755E4}</a:tableStyleId>
              </a:tblPr>
              <a:tblGrid>
                <a:gridCol w="4229600"/>
                <a:gridCol w="1221500"/>
                <a:gridCol w="1221500"/>
              </a:tblGrid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Model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Train</a:t>
                      </a:r>
                      <a:endParaRPr b="1" sz="24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Test</a:t>
                      </a:r>
                      <a:endParaRPr b="1" sz="24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Logistic Regression</a:t>
                      </a:r>
                      <a:endParaRPr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0.987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0.871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SVM</a:t>
                      </a:r>
                      <a:endParaRPr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0.969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0.817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Naive Bayes w/TF-IDF</a:t>
                      </a:r>
                      <a:endParaRPr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0.822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0.624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Naive Bayes w/CVEC</a:t>
                      </a:r>
                      <a:endParaRPr b="1"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0.924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0.702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Forest</a:t>
                      </a:r>
                      <a:endParaRPr sz="20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0.502*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0.427*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Google Shape;132;p21"/>
          <p:cNvSpPr txBox="1"/>
          <p:nvPr/>
        </p:nvSpPr>
        <p:spPr>
          <a:xfrm>
            <a:off x="6779200" y="5262375"/>
            <a:ext cx="12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R Squared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51625" y="420200"/>
            <a:ext cx="33717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</a:rPr>
              <a:t>Models</a:t>
            </a:r>
            <a:endParaRPr sz="3600">
              <a:solidFill>
                <a:srgbClr val="39A6DE"/>
              </a:solidFill>
            </a:endParaRPr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685825" y="1355600"/>
            <a:ext cx="7537800" cy="4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Logistic model had highest accuracy </a:t>
            </a:r>
            <a:r>
              <a:rPr lang="en" sz="2400">
                <a:solidFill>
                  <a:schemeClr val="lt1"/>
                </a:solidFill>
              </a:rPr>
              <a:t> (.87 on test)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Also modeled tweets from Hurricanes Harvey, Irma, Maria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Logistic model accuracy: .71 on test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Incompatible, less informative labels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Used Sandy-Joplin LR model to predict tweet categories for Hurricane Michael tweets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Sandy-Joplin - Casualties and Damage</a:t>
            </a:r>
            <a:endParaRPr sz="3600">
              <a:solidFill>
                <a:srgbClr val="39A6DE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625"/>
            <a:ext cx="9144000" cy="466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311700" y="499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Michael - Casualties and Damage</a:t>
            </a:r>
            <a:endParaRPr sz="3600">
              <a:solidFill>
                <a:srgbClr val="39A6DE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9410" l="-5220" r="5219" t="-9410"/>
          <a:stretch/>
        </p:blipFill>
        <p:spPr>
          <a:xfrm>
            <a:off x="-528625" y="998725"/>
            <a:ext cx="9672624" cy="49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Sandy-Joplin - Donations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613"/>
            <a:ext cx="9144000" cy="466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Michael - Donations</a:t>
            </a:r>
            <a:endParaRPr sz="3600">
              <a:solidFill>
                <a:srgbClr val="39A6DE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613"/>
            <a:ext cx="9144000" cy="4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311700" y="43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Sandy-Joplin -  Information Sources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0450"/>
            <a:ext cx="9144000" cy="466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Michael - Information Sources</a:t>
            </a:r>
            <a:endParaRPr sz="3600">
              <a:solidFill>
                <a:srgbClr val="39A6DE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366775"/>
            <a:ext cx="9144000" cy="466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>
            <a:off x="4831150" y="1107000"/>
            <a:ext cx="3719657" cy="5260534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2692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556225" y="649550"/>
            <a:ext cx="4138849" cy="1282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TWITTER</a:t>
            </a:r>
          </a:p>
        </p:txBody>
      </p:sp>
      <p:sp>
        <p:nvSpPr>
          <p:cNvPr id="188" name="Google Shape;188;p29"/>
          <p:cNvSpPr/>
          <p:nvPr/>
        </p:nvSpPr>
        <p:spPr>
          <a:xfrm>
            <a:off x="692302" y="2137400"/>
            <a:ext cx="3719649" cy="9791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DASHBOARD</a:t>
            </a:r>
          </a:p>
        </p:txBody>
      </p:sp>
      <p:sp>
        <p:nvSpPr>
          <p:cNvPr id="189" name="Google Shape;189;p29"/>
          <p:cNvSpPr txBox="1"/>
          <p:nvPr>
            <p:ph idx="4294967295" type="body"/>
          </p:nvPr>
        </p:nvSpPr>
        <p:spPr>
          <a:xfrm>
            <a:off x="692300" y="3985775"/>
            <a:ext cx="3866700" cy="18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Current prototype of the dashboard</a:t>
            </a:r>
            <a:endParaRPr sz="2400"/>
          </a:p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20628" l="0" r="0" t="0"/>
          <a:stretch/>
        </p:blipFill>
        <p:spPr>
          <a:xfrm>
            <a:off x="5077325" y="1589250"/>
            <a:ext cx="3227302" cy="427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6125200" y="851175"/>
            <a:ext cx="2355372" cy="4798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2</a:t>
            </a:r>
          </a:p>
        </p:txBody>
      </p:sp>
      <p:sp>
        <p:nvSpPr>
          <p:cNvPr id="53" name="Google Shape;53;p12"/>
          <p:cNvSpPr txBox="1"/>
          <p:nvPr>
            <p:ph type="ctrTitle"/>
          </p:nvPr>
        </p:nvSpPr>
        <p:spPr>
          <a:xfrm>
            <a:off x="746150" y="851175"/>
            <a:ext cx="43329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A1F2"/>
                </a:solidFill>
              </a:rPr>
              <a:t>Original Task</a:t>
            </a:r>
            <a:endParaRPr>
              <a:solidFill>
                <a:srgbClr val="1DA1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F2"/>
              </a:solidFill>
            </a:endParaRPr>
          </a:p>
        </p:txBody>
      </p:sp>
      <p:sp>
        <p:nvSpPr>
          <p:cNvPr id="54" name="Google Shape;54;p12"/>
          <p:cNvSpPr txBox="1"/>
          <p:nvPr>
            <p:ph idx="1" type="subTitle"/>
          </p:nvPr>
        </p:nvSpPr>
        <p:spPr>
          <a:xfrm>
            <a:off x="746150" y="1861650"/>
            <a:ext cx="5232600" cy="31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project that will leverage news feeds relevant to specific disasters, gathered from multiple sources, to create a webpage that presents these live feeds under one umbrella. This is similar to the Google News feature.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4294967295" type="body"/>
          </p:nvPr>
        </p:nvSpPr>
        <p:spPr>
          <a:xfrm>
            <a:off x="443675" y="1355600"/>
            <a:ext cx="3790800" cy="4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b="1" lang="en" sz="1800"/>
              <a:t>Room for improvement</a:t>
            </a:r>
            <a:endParaRPr b="1"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More labeled data/tweets 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Try other natural disaster types (aside from hurricanes)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Further dashboard web development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b="1" lang="en" sz="1800"/>
              <a:t>Implications of the work</a:t>
            </a:r>
            <a:endParaRPr b="1" sz="1800"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27151" r="27155" t="0"/>
          <a:stretch/>
        </p:blipFill>
        <p:spPr>
          <a:xfrm>
            <a:off x="4443425" y="0"/>
            <a:ext cx="4700577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0"/>
          <p:cNvSpPr txBox="1"/>
          <p:nvPr>
            <p:ph type="title"/>
          </p:nvPr>
        </p:nvSpPr>
        <p:spPr>
          <a:xfrm>
            <a:off x="351625" y="420200"/>
            <a:ext cx="33717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</a:rPr>
              <a:t>Takeaways</a:t>
            </a:r>
            <a:endParaRPr sz="3600">
              <a:solidFill>
                <a:srgbClr val="39A6D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>
            <a:off x="784450" y="756050"/>
            <a:ext cx="7563423" cy="21346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THANKS</a:t>
            </a:r>
          </a:p>
        </p:txBody>
      </p:sp>
      <p:sp>
        <p:nvSpPr>
          <p:cNvPr id="205" name="Google Shape;205;p31"/>
          <p:cNvSpPr txBox="1"/>
          <p:nvPr>
            <p:ph idx="4294967295" type="subTitle"/>
          </p:nvPr>
        </p:nvSpPr>
        <p:spPr>
          <a:xfrm>
            <a:off x="693906" y="3075025"/>
            <a:ext cx="65937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ANY QUESTIONS?</a:t>
            </a:r>
            <a:endParaRPr sz="4800">
              <a:solidFill>
                <a:srgbClr val="39A6DE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31"/>
          <p:cNvSpPr txBox="1"/>
          <p:nvPr>
            <p:ph idx="4294967295" type="body"/>
          </p:nvPr>
        </p:nvSpPr>
        <p:spPr>
          <a:xfrm>
            <a:off x="685800" y="4935175"/>
            <a:ext cx="7998000" cy="14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Code: </a:t>
            </a:r>
            <a:r>
              <a:rPr lang="en" sz="2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https://git.generalassemb.ly/PaulSchimek/disaster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5949125" y="851175"/>
            <a:ext cx="2302508" cy="47987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?</a:t>
            </a:r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746150" y="851175"/>
            <a:ext cx="43329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A1F2"/>
                </a:solidFill>
              </a:rPr>
              <a:t>Problem </a:t>
            </a:r>
            <a:r>
              <a:rPr lang="en">
                <a:solidFill>
                  <a:srgbClr val="1DA1F2"/>
                </a:solidFill>
              </a:rPr>
              <a:t>Statement</a:t>
            </a:r>
            <a:endParaRPr>
              <a:solidFill>
                <a:srgbClr val="1DA1F2"/>
              </a:solidFill>
            </a:endParaRP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842875" y="2581350"/>
            <a:ext cx="5232600" cy="31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lends itself for live information sharing. However, informative signals are often clouded with irrelevant noise. </a:t>
            </a:r>
            <a:endParaRPr/>
          </a:p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4294967295" type="ctrTitle"/>
          </p:nvPr>
        </p:nvSpPr>
        <p:spPr>
          <a:xfrm>
            <a:off x="969000" y="3330325"/>
            <a:ext cx="7206000" cy="24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DA1F2"/>
                </a:solidFill>
              </a:rPr>
              <a:t>SITUATIONAL AWARENESS</a:t>
            </a:r>
            <a:endParaRPr sz="7200">
              <a:solidFill>
                <a:srgbClr val="1DA1F2"/>
              </a:solidFill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1057736" y="1296480"/>
            <a:ext cx="2066436" cy="2201734"/>
            <a:chOff x="5970800" y="1619250"/>
            <a:chExt cx="428650" cy="456725"/>
          </a:xfrm>
        </p:grpSpPr>
        <p:sp>
          <p:nvSpPr>
            <p:cNvPr id="70" name="Google Shape;70;p14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4004325" y="767125"/>
            <a:ext cx="4710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Our goal is to help filter and triage where actionable help is needed.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51625" y="420200"/>
            <a:ext cx="33717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</a:rPr>
              <a:t>Training Data</a:t>
            </a:r>
            <a:endParaRPr sz="3600">
              <a:solidFill>
                <a:srgbClr val="39A6DE"/>
              </a:solidFill>
            </a:endParaRPr>
          </a:p>
        </p:txBody>
      </p:sp>
      <p:sp>
        <p:nvSpPr>
          <p:cNvPr id="82" name="Google Shape;82;p15"/>
          <p:cNvSpPr txBox="1"/>
          <p:nvPr>
            <p:ph idx="4294967295" type="body"/>
          </p:nvPr>
        </p:nvSpPr>
        <p:spPr>
          <a:xfrm>
            <a:off x="685825" y="1355600"/>
            <a:ext cx="3037500" cy="4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Human-Labeled 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~4,000 tweets from Hurricanes Maria, Harvey, and Irma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~3,000 tweets from Hurricanes Sandy and Tornado Joplin</a:t>
            </a:r>
            <a:endParaRPr sz="2400"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37999" l="0" r="0" t="0"/>
          <a:stretch/>
        </p:blipFill>
        <p:spPr>
          <a:xfrm>
            <a:off x="4443425" y="0"/>
            <a:ext cx="4700576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351625" y="420200"/>
            <a:ext cx="33717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</a:rPr>
              <a:t>Training Set Labels</a:t>
            </a:r>
            <a:endParaRPr sz="3600">
              <a:solidFill>
                <a:srgbClr val="39A6DE"/>
              </a:solidFill>
            </a:endParaRPr>
          </a:p>
        </p:txBody>
      </p:sp>
      <p:graphicFrame>
        <p:nvGraphicFramePr>
          <p:cNvPr id="91" name="Google Shape;91;p16"/>
          <p:cNvGraphicFramePr/>
          <p:nvPr/>
        </p:nvGraphicFramePr>
        <p:xfrm>
          <a:off x="1328100" y="164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{47312EA0-BA6C-4073-B1CF-05E8B66755E4}</a:tableStyleId>
              </a:tblPr>
              <a:tblGrid>
                <a:gridCol w="5177375"/>
                <a:gridCol w="1495225"/>
              </a:tblGrid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Category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Share</a:t>
                      </a:r>
                      <a:endParaRPr b="1" sz="24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informative</a:t>
                      </a:r>
                      <a:endParaRPr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33.7%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Casualties and damage</a:t>
                      </a:r>
                      <a:endParaRPr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20.8%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Caution and advice</a:t>
                      </a:r>
                      <a:endParaRPr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17.6%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Informative, other</a:t>
                      </a:r>
                      <a:endParaRPr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5.3%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Information Source</a:t>
                      </a:r>
                      <a:endParaRPr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8.8%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Donations of money, goods or services</a:t>
                      </a:r>
                      <a:endParaRPr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3.9%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1" sz="20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100.0%</a:t>
                      </a:r>
                      <a:endParaRPr b="1" sz="18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51625" y="420200"/>
            <a:ext cx="33717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</a:rPr>
              <a:t>Testing</a:t>
            </a:r>
            <a:r>
              <a:rPr lang="en" sz="3600">
                <a:solidFill>
                  <a:srgbClr val="39A6DE"/>
                </a:solidFill>
              </a:rPr>
              <a:t> Data</a:t>
            </a:r>
            <a:endParaRPr sz="3600">
              <a:solidFill>
                <a:srgbClr val="39A6DE"/>
              </a:solidFill>
            </a:endParaRPr>
          </a:p>
        </p:txBody>
      </p:sp>
      <p:sp>
        <p:nvSpPr>
          <p:cNvPr id="97" name="Google Shape;97;p17"/>
          <p:cNvSpPr txBox="1"/>
          <p:nvPr>
            <p:ph idx="4294967295" type="body"/>
          </p:nvPr>
        </p:nvSpPr>
        <p:spPr>
          <a:xfrm>
            <a:off x="685825" y="1355600"/>
            <a:ext cx="3180300" cy="30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Hurricane Michael:</a:t>
            </a:r>
            <a:r>
              <a:rPr lang="en" sz="2400"/>
              <a:t> Most Recently FEMA-Declared Disaster (Hurricane)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via </a:t>
            </a:r>
            <a:r>
              <a:rPr lang="en" sz="2400"/>
              <a:t>GetOldTweets Python Library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573" r="583" t="0"/>
          <a:stretch/>
        </p:blipFill>
        <p:spPr>
          <a:xfrm>
            <a:off x="4443425" y="0"/>
            <a:ext cx="4700576" cy="685799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685825" y="4396700"/>
            <a:ext cx="33717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October 9 - 16, 2018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Unlabeled tweets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term: “hurricane michael”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~300,000 tweets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51625" y="420200"/>
            <a:ext cx="52329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</a:rPr>
              <a:t>Cleaning and Preprocessing </a:t>
            </a:r>
            <a:endParaRPr sz="3600">
              <a:solidFill>
                <a:srgbClr val="39A6DE"/>
              </a:solidFill>
            </a:endParaRPr>
          </a:p>
        </p:txBody>
      </p:sp>
      <p:sp>
        <p:nvSpPr>
          <p:cNvPr id="106" name="Google Shape;106;p18"/>
          <p:cNvSpPr txBox="1"/>
          <p:nvPr>
            <p:ph idx="4294967295" type="body"/>
          </p:nvPr>
        </p:nvSpPr>
        <p:spPr>
          <a:xfrm>
            <a:off x="685825" y="1355600"/>
            <a:ext cx="6709200" cy="45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Lowercase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String removal (e.g. “RT”)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Duplicate removal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TweetTokenizer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Truncates elongations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Removes Twitter handles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A1F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51625" y="420200"/>
            <a:ext cx="52329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A6DE"/>
                </a:solidFill>
              </a:rPr>
              <a:t>Cleaning and Preprocessing: Tweet Tokenizer  </a:t>
            </a:r>
            <a:endParaRPr sz="3600">
              <a:solidFill>
                <a:srgbClr val="39A6DE"/>
              </a:solidFill>
            </a:endParaRPr>
          </a:p>
        </p:txBody>
      </p:sp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685825" y="1355600"/>
            <a:ext cx="8166600" cy="45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“@remy: This is a cooooooool #dummysmiley: :-) :-P &lt;3”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['This', 'is', 'a', 'coool', '#dummysmiley', ':', ':-)', ':-P', '&lt;3' ]</a:t>
            </a:r>
            <a:endParaRPr sz="24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" name="Google Shape;115;p19"/>
          <p:cNvCxnSpPr/>
          <p:nvPr/>
        </p:nvCxnSpPr>
        <p:spPr>
          <a:xfrm>
            <a:off x="4556700" y="3113900"/>
            <a:ext cx="30600" cy="10587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ber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